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9" r:id="rId19"/>
    <p:sldId id="274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76" r:id="rId30"/>
    <p:sldId id="27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3030" y="1354666"/>
            <a:ext cx="8430636" cy="1899151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BLENDED LEARNING</a:t>
            </a:r>
            <a:r>
              <a:rPr lang="en-US" dirty="0"/>
              <a:t>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7698" y="3702538"/>
            <a:ext cx="7944033" cy="9941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CASE STUDY OF ADULT LEARNERS USING A</a:t>
            </a:r>
          </a:p>
          <a:p>
            <a:pPr>
              <a:spcBef>
                <a:spcPts val="0"/>
              </a:spcBef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MANAGEMENT SYSTEM IN FACE-TO-FACE CLASSES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7698" y="4838777"/>
            <a:ext cx="3342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JONATHAN DOWNS, ED.D., M.A.</a:t>
            </a:r>
          </a:p>
          <a:p>
            <a:r>
              <a:rPr lang="en-US" sz="1400" dirty="0"/>
              <a:t>DOCTORAL DISSERTATION DEFENSE</a:t>
            </a:r>
          </a:p>
          <a:p>
            <a:r>
              <a:rPr lang="en-US" sz="1400" dirty="0"/>
              <a:t>NORTHCENTRAL UNIVERSITY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9868" y="4838777"/>
            <a:ext cx="3487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DR. JUDITH CONVERSO, CHAIR</a:t>
            </a:r>
          </a:p>
          <a:p>
            <a:r>
              <a:rPr lang="en-US" sz="1400" dirty="0"/>
              <a:t>DR. JAMA BRADLEY, SME</a:t>
            </a:r>
          </a:p>
          <a:p>
            <a:r>
              <a:rPr lang="en-US" sz="1400" dirty="0"/>
              <a:t>DR. JEROME FORE, MCM</a:t>
            </a:r>
          </a:p>
        </p:txBody>
      </p:sp>
      <p:sp useBgFill="1">
        <p:nvSpPr>
          <p:cNvPr id="5" name="Rectangle 4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610234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6384" y="309111"/>
            <a:ext cx="1621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496096" y="1329142"/>
            <a:ext cx="7402080" cy="2868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0">
              <a:schemeClr val="accent6">
                <a:lumMod val="50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79616" y="4756293"/>
            <a:ext cx="6035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7.</a:t>
            </a:r>
            <a:r>
              <a:rPr lang="en-US" sz="1200" dirty="0"/>
              <a:t>  Results:  Information.  Emergent Themes Related to Research Question One:  How does a learning management system (LMS), such as Moodle, influence non-traditional students’ learning outcomes managed in a blended learning setting in the Applied Organizational leadership (AOL) degree completion program at Midwest University (MWU) as perceived by students and instructors?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7" name="Rectangle 6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306818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2973" y="335390"/>
            <a:ext cx="176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7841" y="1590053"/>
            <a:ext cx="655597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Incorporating a Standardized Syllabus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Include all activities and assignments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Tie to learning outcomes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Incorporating a Standardized Grading Rubric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Include all activities and assignments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Ensure rubric is consistent with LMS gradebook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786" y="1913218"/>
            <a:ext cx="4680066" cy="28007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A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MANAGEMENT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303107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2973" y="333023"/>
            <a:ext cx="176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13268" y="2010321"/>
            <a:ext cx="51829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Providing Training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i="1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Implementing Best Practices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b="1" i="1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Supporting Instructors through Mentoring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083" y="1179324"/>
            <a:ext cx="4841903" cy="4154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DEVELOPMENT 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ON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 ACQUISITION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775060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3631" y="295697"/>
            <a:ext cx="1621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080951" y="1479666"/>
            <a:ext cx="8232371" cy="2452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762000">
              <a:schemeClr val="accent6">
                <a:lumMod val="50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79616" y="4510078"/>
            <a:ext cx="6035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8.  </a:t>
            </a:r>
            <a:r>
              <a:rPr lang="en-US" sz="1200" dirty="0"/>
              <a:t>Results: Integration.  Emergent Themes Related to Research Question Two:  How can a learning management system (LMS), such as Moodle, improve non-traditional students’ learning in the Applied Organizational Leadership (AOL) degree-completion program at Midwest University, as perceived by students and instructors?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103288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2973" y="389209"/>
            <a:ext cx="176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700" y="2137531"/>
            <a:ext cx="5698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Ginsburg’s </a:t>
            </a:r>
            <a:r>
              <a:rPr lang="en-US" sz="2400" b="1" dirty="0"/>
              <a:t>(2015) </a:t>
            </a:r>
            <a:r>
              <a:rPr lang="en-US" sz="2400" b="1" i="1" dirty="0"/>
              <a:t>“3 </a:t>
            </a:r>
            <a:r>
              <a:rPr lang="en-US" sz="2400" b="1" i="1" dirty="0">
                <a:solidFill>
                  <a:srgbClr val="FF0000"/>
                </a:solidFill>
              </a:rPr>
              <a:t>C</a:t>
            </a:r>
            <a:r>
              <a:rPr lang="en-US" sz="2400" b="1" i="1" dirty="0"/>
              <a:t>’s”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Reducing </a:t>
            </a:r>
            <a:r>
              <a:rPr lang="en-US" sz="2400" b="1" i="1" dirty="0">
                <a:solidFill>
                  <a:srgbClr val="FF0000"/>
                </a:solidFill>
              </a:rPr>
              <a:t>C</a:t>
            </a:r>
            <a:r>
              <a:rPr lang="en-US" sz="2400" b="1" i="1" dirty="0"/>
              <a:t>onfusion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Improving </a:t>
            </a:r>
            <a:r>
              <a:rPr lang="en-US" sz="2400" b="1" i="1" dirty="0">
                <a:solidFill>
                  <a:srgbClr val="FF0000"/>
                </a:solidFill>
              </a:rPr>
              <a:t>C</a:t>
            </a:r>
            <a:r>
              <a:rPr lang="en-US" sz="2400" b="1" i="1" dirty="0"/>
              <a:t>larity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Offering </a:t>
            </a:r>
            <a:r>
              <a:rPr lang="en-US" sz="2400" b="1" i="1" dirty="0">
                <a:solidFill>
                  <a:srgbClr val="FF0000"/>
                </a:solidFill>
              </a:rPr>
              <a:t>C</a:t>
            </a:r>
            <a:r>
              <a:rPr lang="en-US" sz="2400" b="1" i="1" dirty="0"/>
              <a:t>ontinuity of Information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749934" y="2137531"/>
            <a:ext cx="4680066" cy="21236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IMPROVING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ENGAGEMENT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01723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2973" y="373502"/>
            <a:ext cx="1762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607" y="1461195"/>
            <a:ext cx="570253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Maintaining Student Contact Between Face-to-Face (F2F) Classes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One instructor remarked:</a:t>
            </a:r>
            <a:br>
              <a:rPr lang="en-US" sz="2400" dirty="0"/>
            </a:br>
            <a:r>
              <a:rPr lang="en-US" sz="2400" i="1" dirty="0"/>
              <a:t>I believe it’s giving them that opportunity to have [a] voice when sometimes in the face-to-face class, they can’t speak quick[</a:t>
            </a:r>
            <a:r>
              <a:rPr lang="en-US" sz="2400" i="1" dirty="0" err="1"/>
              <a:t>ly</a:t>
            </a:r>
            <a:r>
              <a:rPr lang="en-US" sz="2400" i="1" dirty="0"/>
              <a:t>] enough </a:t>
            </a:r>
            <a:r>
              <a:rPr lang="en-US" sz="2400" dirty="0"/>
              <a:t>(Participant 4).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i="1" dirty="0"/>
              <a:t>Evaluating LMS Usage to Prepare For vs. Reinforcing F2F Classes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74872" y="2145495"/>
            <a:ext cx="4680066" cy="21236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FACILITATING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INSTRUCTOR FEEDBACK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3756700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6246" y="362221"/>
            <a:ext cx="227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420" y="1963483"/>
            <a:ext cx="6089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Transferability of theories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One program, one university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Sample size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Participants (only students and instructors)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Two data documents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449" y="1889201"/>
            <a:ext cx="4517729" cy="2703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484848" y="4740149"/>
            <a:ext cx="3536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9.  </a:t>
            </a:r>
            <a:r>
              <a:rPr lang="en-US" sz="1200" dirty="0"/>
              <a:t>Limitations</a:t>
            </a:r>
          </a:p>
          <a:p>
            <a:r>
              <a:rPr lang="en-US" sz="1200" dirty="0"/>
              <a:t>Clip Art Retrieved from:  http://blog.sqlauthority.com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4281622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7607" y="400749"/>
            <a:ext cx="261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5658" y="1435338"/>
            <a:ext cx="559446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i="1" dirty="0"/>
              <a:t>Need to standardize syllabi and grading rubrics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Ensure activities and assignments are included and connected to learning outcomes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i="1" dirty="0"/>
              <a:t>Need to develop and provide a comprehensive training program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Empower students and instructors to effectively use an LMS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0590" y="2091421"/>
            <a:ext cx="3839772" cy="2185214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127000" contourW="31750" prstMaterial="metal">
              <a:bevelT w="88900" h="12700" prst="angle"/>
              <a:bevelB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0" b="1" dirty="0">
                <a:ln w="2540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RQ1.</a:t>
            </a:r>
          </a:p>
          <a:p>
            <a:endParaRPr lang="en-US" sz="1600" b="1" dirty="0">
              <a:ln w="25400"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1788106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2672" y="1326166"/>
            <a:ext cx="55944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i="1" dirty="0"/>
              <a:t>Need to train and mentor instructors on essential skills and best practices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Increase student engagement when using an LMS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i="1" dirty="0"/>
              <a:t>Need for instructors to increase communication with students between F2F classes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Answer questions, provide clarification, provide feedback, </a:t>
            </a:r>
            <a:br>
              <a:rPr lang="en-US" sz="2400" dirty="0"/>
            </a:br>
            <a:r>
              <a:rPr lang="en-US" sz="2400" dirty="0"/>
              <a:t>update grades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7194" y="2157923"/>
            <a:ext cx="3839772" cy="2185214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127000" contourW="31750" prstMaterial="metal">
              <a:bevelT w="88900" h="12700" prst="angle"/>
              <a:bevelB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0" b="1" dirty="0">
                <a:ln w="2540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RQ2.</a:t>
            </a:r>
          </a:p>
          <a:p>
            <a:endParaRPr lang="en-US" sz="1600" b="1" dirty="0">
              <a:ln w="25400"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4657607" y="400749"/>
            <a:ext cx="261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125607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6822" y="365119"/>
            <a:ext cx="3655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FURTHER RESEARCH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0263" y="1692588"/>
            <a:ext cx="518298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1.  Conduct a similar study on a larger scale. 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Include more students and instructors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Include college administrators, instructional designers, information specialists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Include graduate students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68" y="1765751"/>
            <a:ext cx="4476750" cy="3362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105419" y="5238864"/>
            <a:ext cx="4053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10.  </a:t>
            </a:r>
            <a:r>
              <a:rPr lang="en-US" sz="1200" dirty="0"/>
              <a:t>Recommendation:  Expand the Scope of the Study</a:t>
            </a:r>
          </a:p>
          <a:p>
            <a:r>
              <a:rPr lang="en-US" sz="1200" dirty="0"/>
              <a:t>Clip Art Retrieved from:  http://2012onwards.com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162680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3763588" y="321294"/>
            <a:ext cx="440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&amp; BACKGROUND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5494" y="1855803"/>
            <a:ext cx="587709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From 2000-2012, adults returned </a:t>
            </a:r>
            <a:r>
              <a:rPr lang="en-US" sz="2400" i="1" dirty="0"/>
              <a:t>en masse </a:t>
            </a:r>
            <a:r>
              <a:rPr lang="en-US" sz="2400" dirty="0"/>
              <a:t>to U.S. colleges (NCES, 2014).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Adult learners comprise at much as 73% of total student enrollment (Choy, 2012).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Adult enrollment may continue to grow another 20% by 2019 (Bell, 2011).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81" y="2007015"/>
            <a:ext cx="3425952" cy="2282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97481" y="4430684"/>
            <a:ext cx="3517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1.  </a:t>
            </a:r>
            <a:r>
              <a:rPr lang="en-US" sz="1200" dirty="0"/>
              <a:t>Adult Learners in Academia</a:t>
            </a:r>
          </a:p>
          <a:p>
            <a:r>
              <a:rPr lang="en-US" sz="1200" dirty="0"/>
              <a:t>Clip Art Retrieved from:  http://www.evolllution.com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32253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13762" y="1854742"/>
            <a:ext cx="51829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2.  Design a similar study using a quantitative or mixed-methods approach. 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 Likert-scale or scoring-based data collection instrument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Reduce open-ended responses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Increase statistical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15" y="1854742"/>
            <a:ext cx="4478280" cy="31034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84615" y="5103360"/>
            <a:ext cx="45648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11.  </a:t>
            </a:r>
            <a:r>
              <a:rPr lang="en-US" sz="1200" dirty="0"/>
              <a:t>Recommendation:   Alternative Research Methods/Designs</a:t>
            </a:r>
          </a:p>
          <a:p>
            <a:r>
              <a:rPr lang="en-US" sz="1200" dirty="0"/>
              <a:t>Clip Art Retrieved from:  http://myscholarzone.com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136822" y="365119"/>
            <a:ext cx="3655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FURTHER RESEARCH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144678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34445" y="1703924"/>
            <a:ext cx="518298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3.  Evaluate different learning management systems. 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Consider ANGEL, BlackBoard, Canvas, Desire2Learn, WebCT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Consider cloud-based, historical, open-source, and proprietary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     (Dias &amp; Diniz, 2014; Gary, 2013; </a:t>
            </a:r>
            <a:br>
              <a:rPr lang="en-US" sz="2400" dirty="0"/>
            </a:br>
            <a:r>
              <a:rPr lang="en-US" sz="2400" dirty="0"/>
              <a:t>       Yong &amp; Mills, 2014)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70" y="1703924"/>
            <a:ext cx="3590918" cy="3588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039091" y="5449492"/>
            <a:ext cx="3815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12.  </a:t>
            </a:r>
            <a:r>
              <a:rPr lang="en-US" sz="1200" dirty="0"/>
              <a:t>Recommendation:  Evaluation of Different LMS’s</a:t>
            </a:r>
          </a:p>
          <a:p>
            <a:r>
              <a:rPr lang="en-US" sz="1200" dirty="0"/>
              <a:t>Clip Art Retrieved from:  http://360training.com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136822" y="365119"/>
            <a:ext cx="3655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FURTHER RESEARCH</a:t>
            </a:r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646206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26974" y="1572722"/>
            <a:ext cx="518298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4.  Broaden the scope of the population and research setting.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Consider different subject disciplines including Education, Nursing, and Psychology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Consider different colleges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Consider different degree-completion programs based on format, pace, and structure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3" y="2293550"/>
            <a:ext cx="4990011" cy="2161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37457" y="4613163"/>
            <a:ext cx="4988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13.  </a:t>
            </a:r>
            <a:r>
              <a:rPr lang="en-US" sz="1200" dirty="0"/>
              <a:t>Recommendation:  Broaden Scope of Study within College Settings</a:t>
            </a:r>
          </a:p>
          <a:p>
            <a:r>
              <a:rPr lang="en-US" sz="1200" dirty="0"/>
              <a:t>Clip Art Retrieved from:  http://wikipedia/cambridge.com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136822" y="365119"/>
            <a:ext cx="3655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FURTHER RESEARCH</a:t>
            </a:r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1482536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3416" y="1478881"/>
            <a:ext cx="57563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5.  Research different educational technologies.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Consider MOOC’s, interactive media, presentation media, social media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Re-evaluate how various educational technologies impact program-specific learning outcomes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     (Rosen, 2013; Snyder, 2015; Wang,      </a:t>
            </a:r>
            <a:br>
              <a:rPr lang="en-US" sz="2400" dirty="0"/>
            </a:br>
            <a:r>
              <a:rPr lang="en-US" sz="2400" dirty="0"/>
              <a:t>      Lit woo, Lang Quek, Yang, and </a:t>
            </a:r>
            <a:br>
              <a:rPr lang="en-US" sz="2400" dirty="0"/>
            </a:br>
            <a:r>
              <a:rPr lang="en-US" sz="2400" dirty="0"/>
              <a:t>      Liu, 2012)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29" y="1874623"/>
            <a:ext cx="5048945" cy="3361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15114" y="5320980"/>
            <a:ext cx="4810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14. </a:t>
            </a:r>
            <a:r>
              <a:rPr lang="en-US" sz="1200" dirty="0"/>
              <a:t> Recommendation:  Research Different Educational Technologies</a:t>
            </a:r>
          </a:p>
          <a:p>
            <a:r>
              <a:rPr lang="en-US" sz="1200" dirty="0"/>
              <a:t>Clip Art Retrieved from:  http://diygenius.com</a:t>
            </a:r>
          </a:p>
        </p:txBody>
      </p:sp>
      <p:sp>
        <p:nvSpPr>
          <p:cNvPr id="8" name="Rectangle 7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136822" y="365119"/>
            <a:ext cx="3655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FURTHER RESEARCH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956369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1497" y="381791"/>
            <a:ext cx="464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PRACTICAL APPLICATION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229" y="1463348"/>
            <a:ext cx="56552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1.  Implement a comprehensive LMS training program.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For new instructors, include basic orientation to intermediate skills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For established instructors, evaluate best practices, new resources, and education on upgraded software versions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face-to-face, hands-on learning format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667" y="2184008"/>
            <a:ext cx="4937939" cy="2557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818252" y="4842261"/>
            <a:ext cx="4590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15.  </a:t>
            </a:r>
            <a:r>
              <a:rPr lang="en-US" sz="1200" dirty="0"/>
              <a:t>Recommendation:  Comprehensive Instructor Training</a:t>
            </a:r>
          </a:p>
          <a:p>
            <a:r>
              <a:rPr lang="en-US" sz="1200" dirty="0"/>
              <a:t>Clip Art Retrieved from:  http://astm.org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3374531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1551" y="1521089"/>
            <a:ext cx="562071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2.  Manage mentoring program for instructors.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Pair established instructors with new instructors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Meet no more frequently than semi-annually for face-to-face college-required training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Meet at least every other quarter for remote or online training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720" y="1812035"/>
            <a:ext cx="4837724" cy="3177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298575" y="5091316"/>
            <a:ext cx="3874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16.  </a:t>
            </a:r>
            <a:r>
              <a:rPr lang="en-US" sz="1200" dirty="0"/>
              <a:t>Recommendation:  Mentoring Programs</a:t>
            </a:r>
          </a:p>
          <a:p>
            <a:r>
              <a:rPr lang="en-US" sz="1200" dirty="0"/>
              <a:t>Clip Art Retrieved from:  http://afrocache.com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641497" y="381791"/>
            <a:ext cx="464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PRACTICAL APPLICATION</a:t>
            </a:r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441213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3318" y="1461802"/>
            <a:ext cx="59410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3.  Develop a focused LMS training program for students.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For traditional students, could be incorporated into first-year student program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For non-traditional students, could be part of orientation or convocation program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Adult learners prefer no more than two contact hours of training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659" y="2068059"/>
            <a:ext cx="4485888" cy="3034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280667" y="5226256"/>
            <a:ext cx="3836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17.  </a:t>
            </a:r>
            <a:r>
              <a:rPr lang="en-US" sz="1200" dirty="0"/>
              <a:t>Recommendation:  Focused Student Training</a:t>
            </a:r>
          </a:p>
          <a:p>
            <a:r>
              <a:rPr lang="en-US" sz="1200" dirty="0"/>
              <a:t>Clip Art Retrieved from:  http://www.stevenson.edu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3641497" y="381791"/>
            <a:ext cx="464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PRACTICAL APPLICATION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589358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9965" y="1967144"/>
            <a:ext cx="578306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4.  Create and coordinate standardized syllabi and grading rubrics for instructors.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Establish consistent format, structure, verbiage, as well as precision and scope of information for syllabi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Develop detailed data and consistent point system for grading rubrics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373" y="1530250"/>
            <a:ext cx="3307902" cy="3859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535421" y="5476098"/>
            <a:ext cx="3471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18.  </a:t>
            </a:r>
            <a:r>
              <a:rPr lang="en-US" sz="1200" dirty="0"/>
              <a:t>Recommendation:  Standardized Syllabi</a:t>
            </a:r>
          </a:p>
          <a:p>
            <a:r>
              <a:rPr lang="en-US" sz="1200" dirty="0"/>
              <a:t>Clip Art Retrieved from:  http://www.wordpress.com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641497" y="381791"/>
            <a:ext cx="464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PRACTICAL APPLICATION</a:t>
            </a:r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187611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252" y="1844198"/>
            <a:ext cx="518298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5.  Establish adequate quality assurance measures for students and instructors.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Implement student progress reporting system to manage attendance, grades, technology, persistence, and graduation issues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Integrate policies and procedures for chairs and supervisors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84" y="2061125"/>
            <a:ext cx="5100582" cy="2920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015942" y="5106866"/>
            <a:ext cx="3902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Figure 19.  </a:t>
            </a:r>
            <a:r>
              <a:rPr lang="en-US" sz="1200" dirty="0"/>
              <a:t>Recommendation:  Quality Assurance Measures</a:t>
            </a:r>
          </a:p>
          <a:p>
            <a:r>
              <a:rPr lang="en-US" sz="1200" dirty="0"/>
              <a:t>Clip Art Retrieved from:  http://www.linkedin.com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641497" y="381791"/>
            <a:ext cx="464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PRACTICAL APPLICATION</a:t>
            </a:r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4054305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83357" y="375032"/>
            <a:ext cx="182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EPILOGUE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3902" y="2554818"/>
            <a:ext cx="43516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Education has changed markedly over the past 20 years through a sharp influx of adult learners and increased technologies.  Although adult learners appear poised to retain a prominent place on college campuses for many years, technology will likely forever be a part of education (NCES, 2014).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20814" y="2554817"/>
            <a:ext cx="39054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Colleges must ensure they develop a comprehensive strategy for assessing, implementing, and evaluating technological resources to help students succeed academically and instructors flourish professionally as college trends continue to change.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45" y="509075"/>
            <a:ext cx="2645352" cy="1654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77" y="509075"/>
            <a:ext cx="2512423" cy="1665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437" y="2460761"/>
            <a:ext cx="3233377" cy="32333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11" name="Rectangle 10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490516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3588" y="307571"/>
            <a:ext cx="440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&amp; BACKGROUND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1996" y="1482090"/>
            <a:ext cx="587709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Technological advancement has dramatically changed how colleges function (Dahlstrom &amp; Bichsel, 2014).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Adult learners expect technology to be part of their learning experience (Burrell, 2011).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Students and instructors have different perceptions of how technology should be used (Hammer et al., 2010).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6439" y="4716271"/>
            <a:ext cx="3654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2.  </a:t>
            </a:r>
            <a:r>
              <a:rPr lang="en-US" sz="1200" dirty="0"/>
              <a:t>Technology Changes and User Perceptions</a:t>
            </a:r>
          </a:p>
          <a:p>
            <a:r>
              <a:rPr lang="en-US" sz="1200" dirty="0"/>
              <a:t>Clip Art Retrieved from:  http://www.robertwmills.com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3" y="1801354"/>
            <a:ext cx="4305274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413513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0546" y="172152"/>
            <a:ext cx="48076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YOU!!!</a:t>
            </a:r>
          </a:p>
          <a:p>
            <a:pPr algn="ctr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AND ANSWERS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882" y="1872739"/>
            <a:ext cx="5715000" cy="3810000"/>
          </a:xfrm>
          <a:prstGeom prst="rect">
            <a:avLst/>
          </a:prstGeom>
          <a:ln w="190500" cap="sq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6" name="Rectangle 5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350275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3023" y="348412"/>
            <a:ext cx="512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STATEMENT OF THE PROBLEM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4752" y="1530312"/>
            <a:ext cx="62885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The problem was that although college enrollments have increased due to the growing non-traditional student demographic, research results suggest that college leaders did not have a comprehensive strategy for effectively incorporating learning management systems in non-traditional, degree-completion programs (Messemer &amp; Hansman, 2012; Burrell, Finch, Fisher, Rahim, &amp; Dawson, 2011; Weimer, 2013).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7513" y="4252210"/>
            <a:ext cx="368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3.  </a:t>
            </a:r>
            <a:r>
              <a:rPr lang="en-US" sz="1200" dirty="0"/>
              <a:t>Strategy</a:t>
            </a:r>
          </a:p>
          <a:p>
            <a:r>
              <a:rPr lang="en-US" sz="1200" dirty="0"/>
              <a:t>Clip Art Retrieved from:  http://www.shutterstock.com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887" y="1903614"/>
            <a:ext cx="4204652" cy="2182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131487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6853" y="367755"/>
            <a:ext cx="409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OF THE STUDY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051" y="2020536"/>
            <a:ext cx="5581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The purpose of this </a:t>
            </a:r>
            <a:r>
              <a:rPr lang="en-US" sz="2400" b="1" dirty="0"/>
              <a:t>qualitative, multiple case study </a:t>
            </a:r>
            <a:r>
              <a:rPr lang="en-US" sz="2400" dirty="0"/>
              <a:t>was to gain insight and understanding on how a learning management system (LMS), such as Moodle, was used by students and instructors in a non-traditional, degree-completion program at a private, four-year college.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2321" y="4939261"/>
            <a:ext cx="399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4.</a:t>
            </a:r>
            <a:r>
              <a:rPr lang="en-US" sz="1200" dirty="0"/>
              <a:t>  Classroom Technology</a:t>
            </a:r>
          </a:p>
          <a:p>
            <a:r>
              <a:rPr lang="en-US" sz="1200" dirty="0"/>
              <a:t>Clip Art Retrieved from:  http://www.interchangeproject.org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696" y="2020536"/>
            <a:ext cx="4175734" cy="2784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3800927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5776" y="314315"/>
            <a:ext cx="2637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PHENOMENON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80513" y="2219498"/>
            <a:ext cx="51829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The phenomenon that was studied was how an LMS was used to facilitate the learning process and achieve learning outcomes for adult learners in a non-traditional, degree-completion program.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8216" y="4781961"/>
            <a:ext cx="317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5.  </a:t>
            </a:r>
            <a:r>
              <a:rPr lang="en-US" sz="1200" dirty="0"/>
              <a:t>Learning</a:t>
            </a:r>
          </a:p>
          <a:p>
            <a:r>
              <a:rPr lang="en-US" sz="1200" dirty="0"/>
              <a:t>Clip Art Retrieved from:  http://www.a2ua.com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16" y="1702055"/>
            <a:ext cx="3965171" cy="2973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229812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081" y="389718"/>
            <a:ext cx="461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QUESTION 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64382" y="1654234"/>
            <a:ext cx="5182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As perceived by instructors and students, how does a learning management system (LMS), such as Moodle, influence non-traditional students’ learning outcomes managed in a blended learning setting in the Applied Organizational leadership (AOL) degree completion program at Midwest University (MWU)?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7853" y="2203284"/>
            <a:ext cx="3839772" cy="2185214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127000" contourW="31750" prstMaterial="metal">
              <a:bevelT w="88900" h="12700" prst="angle"/>
              <a:bevelB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0" b="1" dirty="0">
                <a:ln w="2540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RQ1.</a:t>
            </a:r>
          </a:p>
          <a:p>
            <a:endParaRPr lang="en-US" sz="1600" b="1" dirty="0">
              <a:ln w="25400"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7" name="Rectangle 6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159055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081" y="353892"/>
            <a:ext cx="4614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QUESTION TWO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9214" y="1712423"/>
            <a:ext cx="5182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As perceived by instructors and students, how can a learning management system (LMS), such as Moodle, improve non-traditional students’ learning in the Applied Organizational Leadership (AOL) degree-completion program at Midwest University (MWU)?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0742" y="2076809"/>
            <a:ext cx="3839772" cy="2185214"/>
          </a:xfrm>
          <a:prstGeom prst="rect">
            <a:avLst/>
          </a:prstGeom>
          <a:solidFill>
            <a:schemeClr val="bg2">
              <a:lumMod val="75000"/>
            </a:schemeClr>
          </a:solidFill>
          <a:ln w="635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127000" contourW="31750" prstMaterial="metal">
              <a:bevelT w="88900" h="12700" prst="angle"/>
              <a:bevelB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0" b="1" dirty="0">
                <a:ln w="25400"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RQ2.</a:t>
            </a:r>
          </a:p>
          <a:p>
            <a:endParaRPr lang="en-US" sz="1600" b="1" dirty="0">
              <a:ln w="25400"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8" name="Rectangle 7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381960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5553" y="334048"/>
            <a:ext cx="2037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5326" y="1826861"/>
            <a:ext cx="518298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 interviews conducted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10 students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10 instructors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Instructor-provided syllabi reviewed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Instructor-provided grading rubrics reviewed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3916" y="4576991"/>
            <a:ext cx="3581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6.  </a:t>
            </a:r>
            <a:r>
              <a:rPr lang="en-US" sz="1200" dirty="0"/>
              <a:t>Study Data Sources</a:t>
            </a:r>
          </a:p>
          <a:p>
            <a:r>
              <a:rPr lang="en-US" sz="1200" dirty="0"/>
              <a:t>Clip Art Retrieved from:  http://blog.carlynworks.com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95" y="1826861"/>
            <a:ext cx="4741441" cy="2600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749041" y="6272984"/>
            <a:ext cx="4430683" cy="430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 BLENDED LEARNING</a:t>
            </a:r>
            <a:endParaRPr lang="en-US" sz="2200" dirty="0"/>
          </a:p>
        </p:txBody>
      </p:sp>
      <p:sp useBgFill="1">
        <p:nvSpPr>
          <p:cNvPr id="9" name="Rectangle 8"/>
          <p:cNvSpPr/>
          <p:nvPr/>
        </p:nvSpPr>
        <p:spPr>
          <a:xfrm>
            <a:off x="8654673" y="6344980"/>
            <a:ext cx="3398781" cy="27699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All rights reserved.  Dr. Jonathan Downs, Ed.D., M.A.</a:t>
            </a:r>
          </a:p>
        </p:txBody>
      </p:sp>
    </p:spTree>
    <p:extLst>
      <p:ext uri="{BB962C8B-B14F-4D97-AF65-F5344CB8AC3E}">
        <p14:creationId xmlns:p14="http://schemas.microsoft.com/office/powerpoint/2010/main" val="320449724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1022</TotalTime>
  <Words>1970</Words>
  <Application>Microsoft Office PowerPoint</Application>
  <PresentationFormat>Widescreen</PresentationFormat>
  <Paragraphs>240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Gill Sans MT</vt:lpstr>
      <vt:lpstr>Gallery</vt:lpstr>
      <vt:lpstr>EXPLORING BLENDED LEARNING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BLENDED LEARNING:</dc:title>
  <dc:creator>Jonathan Downs</dc:creator>
  <cp:lastModifiedBy>Bruce Flanders</cp:lastModifiedBy>
  <cp:revision>71</cp:revision>
  <dcterms:created xsi:type="dcterms:W3CDTF">2016-10-19T17:56:00Z</dcterms:created>
  <dcterms:modified xsi:type="dcterms:W3CDTF">2017-04-10T20:19:20Z</dcterms:modified>
</cp:coreProperties>
</file>